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10287000" cy="18288000"/>
  <p:embeddedFontLst>
    <p:embeddedFont>
      <p:font typeface="Roboto"/>
      <p:regular r:id="rId32"/>
      <p:bold r:id="rId33"/>
      <p:italic r:id="rId34"/>
      <p:boldItalic r:id="rId35"/>
    </p:embeddedFont>
    <p:embeddedFont>
      <p:font typeface="Inter SemiBold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Corbel"/>
      <p:regular r:id="rId44"/>
      <p:bold r:id="rId45"/>
      <p:italic r:id="rId46"/>
      <p:boldItalic r:id="rId47"/>
    </p:embeddedFont>
    <p:embeddedFont>
      <p:font typeface="JetBrains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imluU56XYM5lFYaGCFQijpf6sW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44" Type="http://schemas.openxmlformats.org/officeDocument/2006/relationships/font" Target="fonts/Corbel-regular.fntdata"/><Relationship Id="rId43" Type="http://schemas.openxmlformats.org/officeDocument/2006/relationships/font" Target="fonts/Inter-boldItalic.fntdata"/><Relationship Id="rId46" Type="http://schemas.openxmlformats.org/officeDocument/2006/relationships/font" Target="fonts/Corbel-italic.fntdata"/><Relationship Id="rId45" Type="http://schemas.openxmlformats.org/officeDocument/2006/relationships/font" Target="fonts/Corbel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JetBrainsMono-regular.fntdata"/><Relationship Id="rId47" Type="http://schemas.openxmlformats.org/officeDocument/2006/relationships/font" Target="fonts/Corbel-boldItalic.fntdata"/><Relationship Id="rId49" Type="http://schemas.openxmlformats.org/officeDocument/2006/relationships/font" Target="fonts/JetBrains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InterSemiBold-bold.fntdata"/><Relationship Id="rId36" Type="http://schemas.openxmlformats.org/officeDocument/2006/relationships/font" Target="fonts/InterSemiBold-regular.fntdata"/><Relationship Id="rId39" Type="http://schemas.openxmlformats.org/officeDocument/2006/relationships/font" Target="fonts/InterSemiBold-boldItalic.fntdata"/><Relationship Id="rId38" Type="http://schemas.openxmlformats.org/officeDocument/2006/relationships/font" Target="fonts/Inter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JetBrainsMono-boldItalic.fntdata"/><Relationship Id="rId50" Type="http://schemas.openxmlformats.org/officeDocument/2006/relationships/font" Target="fonts/JetBrainsMono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6d5c7232f_1_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306d5c7232f_1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06d5c7232f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51" name="Google Shape;51;p54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1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" type="subTitle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6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" type="body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6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>
            <p:ph idx="1" type="body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Font typeface="Arial"/>
              <a:buNone/>
              <a:defRPr b="0" i="0" sz="19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6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6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4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4"/>
          <p:cNvSpPr txBox="1"/>
          <p:nvPr>
            <p:ph idx="1" type="body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4"/>
          <p:cNvSpPr txBox="1"/>
          <p:nvPr>
            <p:ph idx="2" type="body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4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64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64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5"/>
          <p:cNvSpPr txBox="1"/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idx="1" type="body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5"/>
          <p:cNvSpPr txBox="1"/>
          <p:nvPr>
            <p:ph idx="2" type="body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5"/>
          <p:cNvSpPr txBox="1"/>
          <p:nvPr>
            <p:ph idx="3" type="body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65"/>
          <p:cNvSpPr txBox="1"/>
          <p:nvPr>
            <p:ph idx="4" type="body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6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6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6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6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6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6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7"/>
          <p:cNvSpPr txBox="1"/>
          <p:nvPr>
            <p:ph idx="1" type="body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•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5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5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5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5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5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5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67"/>
          <p:cNvSpPr txBox="1"/>
          <p:nvPr>
            <p:ph idx="2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67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7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67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49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8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8"/>
          <p:cNvSpPr/>
          <p:nvPr>
            <p:ph idx="2" type="pic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8"/>
          <p:cNvSpPr txBox="1"/>
          <p:nvPr>
            <p:ph idx="1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6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6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6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9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1" type="body"/>
          </p:nvPr>
        </p:nvSpPr>
        <p:spPr>
          <a:xfrm rot="5400000">
            <a:off x="5880101" y="-1884361"/>
            <a:ext cx="6527801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6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6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6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0"/>
          <p:cNvSpPr txBox="1"/>
          <p:nvPr>
            <p:ph type="title"/>
          </p:nvPr>
        </p:nvSpPr>
        <p:spPr>
          <a:xfrm rot="5400000">
            <a:off x="10699750" y="2935288"/>
            <a:ext cx="8718551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0"/>
          <p:cNvSpPr txBox="1"/>
          <p:nvPr>
            <p:ph idx="1" type="body"/>
          </p:nvPr>
        </p:nvSpPr>
        <p:spPr>
          <a:xfrm rot="5400000">
            <a:off x="2736849" y="-931862"/>
            <a:ext cx="8718551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7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7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7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1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8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8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9"/>
          <p:cNvSpPr txBox="1"/>
          <p:nvPr>
            <p:ph idx="1" type="body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9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26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52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3" name="Google Shape;4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2"/>
          <p:cNvSpPr txBox="1"/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meweb.cloud/tutorials/git/ustanovka-git-na-window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johndoe@example.com" TargetMode="External"/><Relationship Id="rId4" Type="http://schemas.openxmlformats.org/officeDocument/2006/relationships/hyperlink" Target="https://git-scm.com/book/ru/v2/%D0%9F%D1%80%D0%B8%D0%BB%D0%BE%D0%B6%D0%B5%D0%BD%D0%B8%D0%B5-C%3A-%D0%9A%D0%BE%D0%BC%D0%B0%D0%BD%D0%B4%D1%8B-Git-%D0%9D%D0%B0%D1%81%D1%82%D1%80%D0%BE%D0%B9%D0%BA%D0%B0-%D0%B8-%D0%BA%D0%BE%D0%BD%D1%84%D0%B8%D0%B3%D1%83%D1%80%D0%B0%D1%86%D0%B8%D1%8F#r_core_edito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2.jp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earn.microsoft.com/ru-ru/windows-hardware/manufacture/desktop/factoryos/connect-using-ssh?view=windows-11" TargetMode="External"/><Relationship Id="rId4" Type="http://schemas.openxmlformats.org/officeDocument/2006/relationships/hyperlink" Target="https://timeweb.cloud/tutorials/windows/kak-sgenerirovat-ssh-klyuch-dlya-window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qa.crtweb.ru/docs/testing/git/how-to-add-ssh-key/" TargetMode="External"/><Relationship Id="rId4" Type="http://schemas.openxmlformats.org/officeDocument/2006/relationships/hyperlink" Target="https://docs.github.com/ru/authentication/connecting-to-github-with-ssh/adding-a-new-ssh-key-to-your-github-accoun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23.jp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-scm.com/" TargetMode="External"/><Relationship Id="rId4" Type="http://schemas.openxmlformats.org/officeDocument/2006/relationships/hyperlink" Target="https://git-scm.com/doc" TargetMode="External"/><Relationship Id="rId5" Type="http://schemas.openxmlformats.org/officeDocument/2006/relationships/hyperlink" Target="https://git-scm.com/book/ru/v2/%D0%92%D0%B2%D0%B5%D0%B4%D0%B5%D0%BD%D0%B8%D0%B5-%D0%9E-%D1%81%D0%B8%D1%81%D1%82%D0%B5%D0%BC%D0%B5-%D0%BA%D0%BE%D0%BD%D1%82%D1%80%D0%BE%D0%BB%D1%8F-%D0%B2%D0%B5%D1%80%D1%81%D0%B8%D0%B9" TargetMode="External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nfirmed-baron-2e5.notion.site/Git-GitHub-Pro-57f9d509cbb3409d9e156df213b44c4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>
            <p:ph type="title"/>
          </p:nvPr>
        </p:nvSpPr>
        <p:spPr>
          <a:xfrm>
            <a:off x="1257302" y="4117188"/>
            <a:ext cx="15773400" cy="2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Основы</a:t>
            </a:r>
            <a:endParaRPr sz="4800"/>
          </a:p>
        </p:txBody>
      </p:sp>
      <p:sp>
        <p:nvSpPr>
          <p:cNvPr id="125" name="Google Shape;125;p1"/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Introduction. Lesson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1257299" y="2713809"/>
            <a:ext cx="16442871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позволяет нескольким разработчикам одновременно работать над одним проектом, отслеживать изменения, выполнять разделение и слияние версий и в целом выстраивать слаженную схему совместной работы на кодом.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Установка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https://timeweb.cloud/tutorials/git/ustanovka-git-na-windows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#Если установлен Homebrew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brew install git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#Если нет, то вводим эту команду.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--version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#После этого появится окно, где предложит установить Command Line Tools (CLT).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#Соглашаемся и ждем установки. Вместе с CLT установиться и git</a:t>
            </a:r>
            <a:endParaRPr b="0" i="0" sz="2400" u="none" cap="none" strike="noStrike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1257299" y="2713809"/>
            <a:ext cx="164430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init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создать новый репозиторий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Начальная застройка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user.name "John Doe"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user.email </a:t>
            </a:r>
            <a:r>
              <a:rPr b="0" i="0" lang="en-US" sz="24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johndoe@example.com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init.defaultBranch main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все установленные параметры: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-–list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Задать редактор по умолчанию (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https://git-scm.com/book/ru/v2/Приложение-C%3A-Команды-Git-Настройка-и-конфигурация#r_core_editor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Mac/Linux: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core.editor vim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Windows: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core.editor "'C:/Program Files/Notepad++/notepad++.exe' -multiInst -notabbar -nosession -noPlugin"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базовые команды</a:t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1257300" y="2962003"/>
            <a:ext cx="16442871" cy="4947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init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создать новый репозиторий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status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посмотреть состояние репозитория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добавить файлы в репозиторий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зафиксировать изменения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–amend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исправить изменения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log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посмотреть историю изменений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HEAD~1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откатить изменения на 1 шаг назад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HEAD &lt;file_name&gt;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удалить файл из коммита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reset &lt;commit_id&gt;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откатить изменения до определенного коммита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revert HEAD~1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откатить до предыдущего коммита, но не удалять изменения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1257300" y="2713809"/>
            <a:ext cx="12981214" cy="6671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репозиторий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настройки текущего пользователя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состояние репозитория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пустой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его под git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Зафиксировать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историю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еще два файла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их под git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один из них из коммита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Зафиксировать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Откатить коммит без удаления файлов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1257300" y="2713809"/>
            <a:ext cx="12981214" cy="6671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репозиторий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настройки текущего пользователя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состояние репозитория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пустой файл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его под git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Зафиксировать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историю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еще два файла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их под git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Удалить один из них из коммита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Зафиксировать изменения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Откатить коммит без удаления файлов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 | GitLab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g306d5c7232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06d5c7232f_1_0"/>
          <p:cNvPicPr preferRelativeResize="0"/>
          <p:nvPr/>
        </p:nvPicPr>
        <p:blipFill rotWithShape="1">
          <a:blip r:embed="rId4">
            <a:alphaModFix/>
          </a:blip>
          <a:srcRect b="0" l="10579" r="10587" t="0"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306d5c7232f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306d5c7232f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06d5c7232f_1_0"/>
          <p:cNvSpPr/>
          <p:nvPr/>
        </p:nvSpPr>
        <p:spPr>
          <a:xfrm>
            <a:off x="1328372" y="959708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06d5c7232f_1_0"/>
          <p:cNvSpPr/>
          <p:nvPr/>
        </p:nvSpPr>
        <p:spPr>
          <a:xfrm>
            <a:off x="7971773" y="2114551"/>
            <a:ext cx="9665700" cy="6111900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06d5c7232f_1_0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Макс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Ямчук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g306d5c7232f_1_0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лет в IT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Работал системным администратором, аналитиком данных, фронтэнд-разработчиком, бэкенд разработчиком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Система автоматизации рутинной работы аналитиков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Прожил 20 лет на Камчатке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" name="Google Shape;139;g306d5c7232f_1_0"/>
          <p:cNvGrpSpPr/>
          <p:nvPr/>
        </p:nvGrpSpPr>
        <p:grpSpPr>
          <a:xfrm>
            <a:off x="13382218" y="6694533"/>
            <a:ext cx="4906602" cy="3592929"/>
            <a:chOff x="12341323" y="5932463"/>
            <a:chExt cx="5946676" cy="4354538"/>
          </a:xfrm>
        </p:grpSpPr>
        <p:pic>
          <p:nvPicPr>
            <p:cNvPr descr="preencoded.png" id="140" name="Google Shape;140;g306d5c7232f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1" name="Google Shape;141;g306d5c7232f_1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2" name="Google Shape;142;g306d5c7232f_1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306d5c7232f_1_0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306d5c7232f_1_0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8092"/>
            <a:ext cx="10205515" cy="4866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3908350" y="4683503"/>
            <a:ext cx="3386872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GitLab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2485" y="5760721"/>
            <a:ext cx="10205515" cy="452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 </a:t>
            </a: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257299" y="2713809"/>
            <a:ext cx="16442871" cy="3153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(Secure SHell - защищенная оболочка)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сетевой протокол прикладного уровня, предназначенный для безопасного удаленного доступа к различным системам (Linux, Windows, Mac).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https://learn.microsoft.com/ru-ru/windows-hardware/manufacture/desktop/factoryos/connect-using-ssh?view=windows-11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https://timeweb.cloud/tutorials/windows/kak-sgenerirovat-ssh-klyuch-dlya-windows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 – создаем ключ </a:t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1257300" y="3615146"/>
            <a:ext cx="16442871" cy="404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ed25519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Студенты генерят себе ключи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Добавляем ключ в GitHub | GitLab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https://qa.crtweb.ru/docs/testing/git/how-to-add-ssh-key/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https://docs.github.com/ru/authentication/connecting-to-github-with-ssh/adding-a-new-ssh-key-to-your-github-account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1257300" y="2713809"/>
            <a:ext cx="12981214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Зарегистрироваться на GitHub | GitLab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SSH ключ в свою учетную запись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– удаленный репозиторий</a:t>
            </a:r>
            <a:endParaRPr/>
          </a:p>
        </p:txBody>
      </p:sp>
      <p:sp>
        <p:nvSpPr>
          <p:cNvPr id="330" name="Google Shape;330;p47"/>
          <p:cNvSpPr txBox="1"/>
          <p:nvPr/>
        </p:nvSpPr>
        <p:spPr>
          <a:xfrm>
            <a:off x="1257300" y="2962003"/>
            <a:ext cx="16442871" cy="3153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склонировать себе удаленный репозиторий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–v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посмотреть удаленные репозитории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add origin &lt;remote_repo_link&gt;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добавить (связать) удаленный репозиторий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получить изменения из удаленного репозитория и актуализировать локальный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push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отправить все изменения в удаленный репозиторий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fetch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только загрузить изменения, но не изменять локальный код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37" name="Google Shape;337;p48"/>
          <p:cNvSpPr txBox="1"/>
          <p:nvPr/>
        </p:nvSpPr>
        <p:spPr>
          <a:xfrm>
            <a:off x="1257300" y="2962003"/>
            <a:ext cx="16443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Склонировать себе удаленный репозиторий (</a:t>
            </a:r>
            <a:r>
              <a:rPr lang="en-US" sz="2400">
                <a:solidFill>
                  <a:schemeClr val="dk1"/>
                </a:solidFill>
              </a:rPr>
              <a:t>git clone git@github.com:maxjamchuk/m-nster_runner.git)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удаленные репозитории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Отправить все изменения в удаленный репозиторий (git push)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Получить изменения из удаленного репозитория и актуализировать локальный (git pull)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 txBox="1"/>
          <p:nvPr/>
        </p:nvSpPr>
        <p:spPr>
          <a:xfrm>
            <a:off x="1323616" y="3797542"/>
            <a:ext cx="15640768" cy="52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Установили Git и сделали глобальный настройки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Зарегистрировались на GitHub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Создали ключ ssh и подключили его к свое учетной записи на GitHub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Посмотрели на устройство Git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Создали простой репозиторий и попробовали зафиксировать изменения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Создали удаленный репозиторий и связали его со своим локальным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Отправили изменения со своего локального репозитория в удаленный</a:t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cxnSp>
        <p:nvCxnSpPr>
          <p:cNvPr id="159" name="Google Shape;159;p4"/>
          <p:cNvCxnSpPr>
            <a:stCxn id="158" idx="3"/>
            <a:endCxn id="160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>
            <a:stCxn id="160" idx="3"/>
            <a:endCxn id="162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>
            <a:stCxn id="164" idx="3"/>
            <a:endCxn id="165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6" name="Google Shape;166;p4"/>
          <p:cNvCxnSpPr>
            <a:stCxn id="165" idx="3"/>
            <a:endCxn id="162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>
            <a:stCxn id="164" idx="1"/>
            <a:endCxn id="157" idx="1"/>
          </p:cNvCxnSpPr>
          <p:nvPr/>
        </p:nvCxnSpPr>
        <p:spPr>
          <a:xfrm rot="10800000">
            <a:off x="935943" y="2615159"/>
            <a:ext cx="957000" cy="2398800"/>
          </a:xfrm>
          <a:prstGeom prst="curvedConnector3">
            <a:avLst>
              <a:gd fmla="val 23887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>
            <a:stCxn id="157" idx="3"/>
            <a:endCxn id="169" idx="1"/>
          </p:cNvCxnSpPr>
          <p:nvPr/>
        </p:nvCxnSpPr>
        <p:spPr>
          <a:xfrm flipH="1">
            <a:off x="8844001" y="2615063"/>
            <a:ext cx="4322100" cy="500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" name="Google Shape;170;p4"/>
          <p:cNvCxnSpPr>
            <a:stCxn id="171" idx="3"/>
            <a:endCxn id="169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72" name="Google Shape;172;p4"/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160" name="Google Shape;160;p4"/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Core Python</a:t>
              </a:r>
              <a:endParaRPr/>
            </a:p>
          </p:txBody>
        </p:sp>
        <p:pic>
          <p:nvPicPr>
            <p:cNvPr id="173" name="Google Shape;17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4"/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162" name="Google Shape;162;p4"/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 Python</a:t>
              </a:r>
              <a:endParaRPr/>
            </a:p>
          </p:txBody>
        </p:sp>
        <p:pic>
          <p:nvPicPr>
            <p:cNvPr id="175" name="Google Shape;17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4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64" name="Google Shape;164;p4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77" name="Google Shape;17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4"/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165" name="Google Shape;165;p4"/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Django and Databases</a:t>
              </a:r>
              <a:endParaRPr/>
            </a:p>
          </p:txBody>
        </p:sp>
        <p:pic>
          <p:nvPicPr>
            <p:cNvPr id="180" name="Google Shape;180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4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82" name="Google Shape;182;p4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183" name="Google Shape;183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4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71" name="Google Shape;171;p4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185" name="Google Shape;185;p4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4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69" name="Google Shape;169;p4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187" name="Google Shape;187;p4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4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91501" y="3222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2791501" y="7364617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ветвление и слияние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791501" y="8745282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pull request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2791501" y="4603289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и PyCharm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4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28540" y="5983953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Основы Git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4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2849" l="0" r="0" t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6">
            <a:alphaModFix/>
          </a:blip>
          <a:srcRect b="0" l="12470" r="12470" t="0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1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Установка Git 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Регистрация в GitHub, ключи ssh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Устройство Git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Commit, push, pull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257300" y="3164622"/>
            <a:ext cx="6149340" cy="3409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Основной ресурс: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Документация: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https://git-scm.com/doc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Документация на русском: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https://git-scm.com/book/ru/v2/Введение-О-системе-контроля-версий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3704" y="2035114"/>
            <a:ext cx="10784296" cy="8268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7628709" y="7589520"/>
            <a:ext cx="3370217" cy="130628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1257299" y="2713809"/>
            <a:ext cx="16442871" cy="223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позволяет нескольким разработчикам одновременно работать над одним проектом, отслеживать изменения, выполнять разделение и слияние версий и в целом выстраивать слаженную схему совместной работы на кодом.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Работа с Git на курсе: 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https://confirmed-baron-2e5.notion.site/Git-GitHub-Pro-57f9d509cbb3409d9e156df213b44c4a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